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6" r:id="rId3"/>
    <p:sldId id="393" r:id="rId4"/>
    <p:sldId id="394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14" r:id="rId13"/>
    <p:sldId id="403" r:id="rId14"/>
    <p:sldId id="404" r:id="rId15"/>
    <p:sldId id="412" r:id="rId16"/>
    <p:sldId id="416" r:id="rId17"/>
    <p:sldId id="413" r:id="rId18"/>
    <p:sldId id="415" r:id="rId19"/>
    <p:sldId id="418" r:id="rId20"/>
    <p:sldId id="419" r:id="rId21"/>
    <p:sldId id="420" r:id="rId22"/>
    <p:sldId id="421" r:id="rId23"/>
    <p:sldId id="411" r:id="rId24"/>
    <p:sldId id="423" r:id="rId25"/>
    <p:sldId id="422" r:id="rId26"/>
    <p:sldId id="427" r:id="rId27"/>
    <p:sldId id="424" r:id="rId28"/>
    <p:sldId id="426" r:id="rId29"/>
    <p:sldId id="37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Pretendard" panose="02000503000000020004" pitchFamily="50" charset="-127"/>
      <p:regular r:id="rId38"/>
      <p:bold r:id="rId39"/>
    </p:embeddedFont>
    <p:embeddedFont>
      <p:font typeface="Pretendard Black" panose="02000A03000000020004" pitchFamily="50" charset="-127"/>
      <p:bold r:id="rId40"/>
    </p:embeddedFont>
    <p:embeddedFont>
      <p:font typeface="Pretendard Medium" panose="02000603000000020004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2023-9-2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09/02/2023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acmicpc.net/problem/2807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acmicpc.net/problem/192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acmicpc.net/problem/2092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탐색 알고리즘의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4EFD79-2063-27CA-1FBE-5C70AECA3D50}"/>
              </a:ext>
            </a:extLst>
          </p:cNvPr>
          <p:cNvGrpSpPr/>
          <p:nvPr/>
        </p:nvGrpSpPr>
        <p:grpSpPr>
          <a:xfrm>
            <a:off x="1317245" y="2435738"/>
            <a:ext cx="9557511" cy="2381204"/>
            <a:chOff x="1317245" y="2435738"/>
            <a:chExt cx="9557511" cy="23812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37D0E46-745C-BC9B-EC4A-612F8FC965B0}"/>
                </a:ext>
              </a:extLst>
            </p:cNvPr>
            <p:cNvGrpSpPr/>
            <p:nvPr/>
          </p:nvGrpSpPr>
          <p:grpSpPr>
            <a:xfrm>
              <a:off x="1317245" y="2435738"/>
              <a:ext cx="9557511" cy="2381204"/>
              <a:chOff x="1317245" y="2435738"/>
              <a:chExt cx="9557511" cy="238120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128506B-DCDE-6E96-C686-46209E44F3B1}"/>
                  </a:ext>
                </a:extLst>
              </p:cNvPr>
              <p:cNvGrpSpPr/>
              <p:nvPr/>
            </p:nvGrpSpPr>
            <p:grpSpPr>
              <a:xfrm>
                <a:off x="1317245" y="2435738"/>
                <a:ext cx="9557511" cy="2381204"/>
                <a:chOff x="1317245" y="2435738"/>
                <a:chExt cx="9557511" cy="2381204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057E111-977E-94D4-FD1E-08C64F9BB47F}"/>
                    </a:ext>
                  </a:extLst>
                </p:cNvPr>
                <p:cNvGrpSpPr/>
                <p:nvPr/>
              </p:nvGrpSpPr>
              <p:grpSpPr>
                <a:xfrm>
                  <a:off x="3390047" y="2435738"/>
                  <a:ext cx="7484709" cy="2381204"/>
                  <a:chOff x="1044259" y="2138038"/>
                  <a:chExt cx="2415993" cy="768630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944173B3-F679-82FB-1E5E-8B86559E24D4}"/>
                      </a:ext>
                    </a:extLst>
                  </p:cNvPr>
                  <p:cNvSpPr/>
                  <p:nvPr/>
                </p:nvSpPr>
                <p:spPr>
                  <a:xfrm>
                    <a:off x="1917715" y="2392489"/>
                    <a:ext cx="514179" cy="514179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>
                        <a:solidFill>
                          <a:schemeClr val="bg1"/>
                        </a:solidFill>
                      </a:rPr>
                      <a:t>73</a:t>
                    </a:r>
                    <a:endParaRPr lang="ko-KR" altLang="en-US" sz="3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48DE3CCA-754D-6649-6BFE-BAEC0353C92A}"/>
                      </a:ext>
                    </a:extLst>
                  </p:cNvPr>
                  <p:cNvSpPr/>
                  <p:nvPr/>
                </p:nvSpPr>
                <p:spPr>
                  <a:xfrm>
                    <a:off x="2431894" y="2392489"/>
                    <a:ext cx="514179" cy="51417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>
                        <a:solidFill>
                          <a:schemeClr val="tx1"/>
                        </a:solidFill>
                      </a:rPr>
                      <a:t>3</a:t>
                    </a:r>
                    <a:endParaRPr lang="ko-KR" altLang="en-US" sz="3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753C7036-C214-A675-DAB6-BD57978F197A}"/>
                      </a:ext>
                    </a:extLst>
                  </p:cNvPr>
                  <p:cNvSpPr/>
                  <p:nvPr/>
                </p:nvSpPr>
                <p:spPr>
                  <a:xfrm>
                    <a:off x="2946073" y="2392489"/>
                    <a:ext cx="514179" cy="51417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3200" dirty="0">
                        <a:solidFill>
                          <a:schemeClr val="tx1"/>
                        </a:solidFill>
                      </a:rPr>
                      <a:t>11</a:t>
                    </a:r>
                    <a:endParaRPr lang="ko-KR" altLang="en-US" sz="3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AFADFDB-AE36-C7C7-B78C-4C42A03DFC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259" y="2138038"/>
                    <a:ext cx="1746961" cy="1688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8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73</a:t>
                    </a:r>
                    <a:r>
                      <a:rPr lang="ko-KR" altLang="en-US" sz="28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을 찾았기 때문에</a:t>
                    </a:r>
                    <a:r>
                      <a:rPr lang="en-US" altLang="ko-KR" sz="28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, </a:t>
                    </a:r>
                    <a:r>
                      <a:rPr lang="ko-KR" altLang="en-US" sz="28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탐색을 종료한다</a:t>
                    </a:r>
                  </a:p>
                </p:txBody>
              </p:sp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4A355990-A3EF-D0A0-DE08-2EE8D227EC69}"/>
                    </a:ext>
                  </a:extLst>
                </p:cNvPr>
                <p:cNvSpPr/>
                <p:nvPr/>
              </p:nvSpPr>
              <p:spPr>
                <a:xfrm>
                  <a:off x="1317245" y="3224023"/>
                  <a:ext cx="1592918" cy="15929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>
                      <a:solidFill>
                        <a:schemeClr val="tx1"/>
                      </a:solidFill>
                    </a:rPr>
                    <a:t>8</a:t>
                  </a:r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34034FC-3709-4AF4-BC0C-13AC412025BB}"/>
                  </a:ext>
                </a:extLst>
              </p:cNvPr>
              <p:cNvSpPr/>
              <p:nvPr/>
            </p:nvSpPr>
            <p:spPr>
              <a:xfrm>
                <a:off x="2910163" y="3224023"/>
                <a:ext cx="1592918" cy="1592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7C4AAB-1D7F-8C3C-D510-9C6CFCAAA535}"/>
                </a:ext>
              </a:extLst>
            </p:cNvPr>
            <p:cNvSpPr/>
            <p:nvPr/>
          </p:nvSpPr>
          <p:spPr>
            <a:xfrm>
              <a:off x="4503082" y="3224023"/>
              <a:ext cx="1592918" cy="15929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73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439673"/>
            <a:ext cx="11616002" cy="397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장점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단점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장점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간단하고 이해하기 쉬운 알고리즘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정렬되지 않은 데이터에서도 사용 가능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단점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대량의 데이터에 대해 비효율적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다른 고급 검색 알고리즘에 비해 느린 속도</a:t>
            </a:r>
            <a:endParaRPr lang="en-US" altLang="ko-KR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87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8EC5B-84DA-2BF6-76BF-FE9D4D3C6FCC}"/>
              </a:ext>
            </a:extLst>
          </p:cNvPr>
          <p:cNvSpPr txBox="1"/>
          <p:nvPr/>
        </p:nvSpPr>
        <p:spPr>
          <a:xfrm>
            <a:off x="287999" y="1219196"/>
            <a:ext cx="11616002" cy="4419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숫자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철수는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이상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이하인 자연수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하나 선택한다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영희는 철수가 생각한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맞춰야 한다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영희가 어떤 수 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말하면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철수는 아래와 같은 대답을 한다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&gt; Y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라면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Up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&lt; Y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라면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Down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= Y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라면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Correct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영희의 질문 횟수를 최소화 시키려면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2200" dirty="0">
              <a:solidFill>
                <a:srgbClr val="C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471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8" y="2265636"/>
            <a:ext cx="11616002" cy="23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개념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데이터를 절반으로 나누어 검색 범위를 반으로 줄여가며 목표 항목을 찾는 알고리즘이다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정렬 된 배열에서만 사용할 수 있지만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매우 빠른 속도로 검색을 수행할 수 있다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업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다운 게임으로 생각하면 편하다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</a:t>
            </a:r>
            <a:endParaRPr lang="ko-KR" altLang="en-US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22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8" y="1503889"/>
            <a:ext cx="11616002" cy="385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데이터의 중간 항목을 선택한다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중간 항목과 목표 항목을 비교한다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중간 항목이 목표 항목과 일치한다면 검색을 종료한다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중간 항목이 목표 항목보다 크다면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 범위를 왼쪽 절반으로 좁힌다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중간 항목이 목표 항목보다 작다면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 범위를 오른쪽 절반으로 좁힌다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과정을 목표 항목을 찾거나 검색 범위가 더 이상 줄어들지 않을 때까지 반복한다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6016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3805964" y="2435738"/>
              <a:ext cx="4580100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탐색할 정렬 된 배열이 주어진다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11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48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73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646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2727945" y="2435738"/>
              <a:ext cx="67361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31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 찾기 위해 이분 탐색 알고리즘을 사용한다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11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48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73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10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2974011" y="2435738"/>
              <a:ext cx="6244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값을 정한다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(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배열의 크기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 2)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48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73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3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2297544" y="2435738"/>
              <a:ext cx="759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값이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31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보다 작으므로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앞에 있는 값은 무시한다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48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73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1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2974011" y="2435738"/>
              <a:ext cx="6244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값을 정한다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(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배열의 크기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 2)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48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73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61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22822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이분 탐색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466256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228221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선형 탐색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D102F7-8904-451E-28BF-F48C48510C1C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19B459-8209-BDE3-DD1F-74E550D86066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5FB051-CFED-1228-5CB4-1198AA44AE19}"/>
                </a:ext>
              </a:extLst>
            </p:cNvPr>
            <p:cNvSpPr txBox="1"/>
            <p:nvPr/>
          </p:nvSpPr>
          <p:spPr>
            <a:xfrm>
              <a:off x="746431" y="4982791"/>
              <a:ext cx="3558988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파이썬으로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탐색 알고리즘 구현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BECD40-DF00-3111-A018-24185B165402}"/>
              </a:ext>
            </a:extLst>
          </p:cNvPr>
          <p:cNvGrpSpPr/>
          <p:nvPr/>
        </p:nvGrpSpPr>
        <p:grpSpPr>
          <a:xfrm>
            <a:off x="561701" y="4851204"/>
            <a:ext cx="11068593" cy="828540"/>
            <a:chOff x="561704" y="4646111"/>
            <a:chExt cx="11068593" cy="14029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D4A836-8B41-90A6-17E4-2C66299A25FE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ABBE09-C822-1065-1989-557E6683199E}"/>
                </a:ext>
              </a:extLst>
            </p:cNvPr>
            <p:cNvSpPr txBox="1"/>
            <p:nvPr/>
          </p:nvSpPr>
          <p:spPr>
            <a:xfrm>
              <a:off x="746431" y="4982791"/>
              <a:ext cx="67197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2453036" y="2435738"/>
              <a:ext cx="7285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값이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31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보다 크므로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뒤에 있는 값은 무시한다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48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73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5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2974012" y="2435738"/>
              <a:ext cx="6244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값을 정한다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(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배열의 크기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 2)</a:t>
              </a:r>
              <a:endPara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48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73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51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989A0A-4B41-EC46-EE17-A408F2304835}"/>
              </a:ext>
            </a:extLst>
          </p:cNvPr>
          <p:cNvGrpSpPr/>
          <p:nvPr/>
        </p:nvGrpSpPr>
        <p:grpSpPr>
          <a:xfrm>
            <a:off x="1781910" y="2653095"/>
            <a:ext cx="8806251" cy="2031331"/>
            <a:chOff x="1694770" y="2435738"/>
            <a:chExt cx="8806251" cy="2031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3410033" y="2435738"/>
              <a:ext cx="5371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 값이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31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이므로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탐색을 종료한다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18DE15-B512-2ADF-2D53-EC27446D933D}"/>
                </a:ext>
              </a:extLst>
            </p:cNvPr>
            <p:cNvGrpSpPr/>
            <p:nvPr/>
          </p:nvGrpSpPr>
          <p:grpSpPr>
            <a:xfrm>
              <a:off x="1694770" y="3209032"/>
              <a:ext cx="8806251" cy="1258037"/>
              <a:chOff x="1694770" y="3209032"/>
              <a:chExt cx="8806251" cy="125803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7961851-B093-5EC1-92CF-0CFCEDED84C4}"/>
                  </a:ext>
                </a:extLst>
              </p:cNvPr>
              <p:cNvSpPr/>
              <p:nvPr/>
            </p:nvSpPr>
            <p:spPr>
              <a:xfrm>
                <a:off x="2952807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4210843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5468878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6726914" y="3209032"/>
                <a:ext cx="1258036" cy="125803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7984952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48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9242985" y="3209032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73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782678-6C21-1DC8-35A4-7611E81D6AEC}"/>
                  </a:ext>
                </a:extLst>
              </p:cNvPr>
              <p:cNvSpPr/>
              <p:nvPr/>
            </p:nvSpPr>
            <p:spPr>
              <a:xfrm>
                <a:off x="1694770" y="3209033"/>
                <a:ext cx="1258036" cy="125803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54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이분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1830"/>
            <a:ext cx="11616002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이분 탐색 알고리즘의 장점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단점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endParaRPr lang="en-US" altLang="ko-KR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장점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매우 빠른 검색 속도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정렬된 데이터에서 사용 가능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대용량 데이터에도 효과적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단점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데이터가 정렬되어 있어야 함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삽입 또는 삭제 연산 시에는 추가 작업 필요</a:t>
            </a:r>
            <a:endParaRPr lang="en-US" altLang="ko-KR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342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파이썬으로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검색 알고리즘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470BB-FEA7-EE0C-6A7C-6F5C3077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29361" y="1234147"/>
            <a:ext cx="6533274" cy="46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8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파이썬으로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검색 알고리즘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DBB13C-7F9D-6068-6020-C170166CFB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89619" y="1095417"/>
            <a:ext cx="4412762" cy="49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</a:p>
        </p:txBody>
      </p: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5A8394F6-D86C-865B-7EAD-86DABCA4A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354" y="996039"/>
            <a:ext cx="7487289" cy="51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04C2361A-6B86-6A94-AE7D-62F483E98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204" y="996372"/>
            <a:ext cx="6391591" cy="51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6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04C2361A-6B86-6A94-AE7D-62F483E983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3680" y="996372"/>
            <a:ext cx="5284637" cy="51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8" y="2663552"/>
            <a:ext cx="11616002" cy="181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개념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시퀀스 데이터 구조에서 원하는 항목을 찾는 과정을 나타내는 검색 알고리즘이다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처음부터 끝까지 하나씩 요소를 검사하여 목표 항목을 찾을 때까지 반복한다</a:t>
            </a:r>
            <a:r>
              <a:rPr lang="en-US" altLang="ko-KR" sz="2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52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8" y="1757805"/>
            <a:ext cx="11616002" cy="334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시작부터 데이터 구조의 첫 번째 항목부터 시작한다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 항목이 목표 항목과 일치하는지 확인한다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만약 일치한다면 검색을 종료한다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만약 일치하지 않는다면 다음 항목으로 이동하고 다시 비교한다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과정을 목표 항목을 찾거나 데이터 구조의 끝까지 진행한다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62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357545" y="2138038"/>
              <a:ext cx="1120349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탐색할 배열이 주어진다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96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830541" y="2138038"/>
              <a:ext cx="2174362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73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 찾기 위해 선형 탐색 알고리즘을 사용한다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9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7E111-977E-94D4-FD1E-08C64F9BB47F}"/>
              </a:ext>
            </a:extLst>
          </p:cNvPr>
          <p:cNvGrpSpPr/>
          <p:nvPr/>
        </p:nvGrpSpPr>
        <p:grpSpPr>
          <a:xfrm>
            <a:off x="1317245" y="2435738"/>
            <a:ext cx="9557510" cy="2381204"/>
            <a:chOff x="375178" y="2138038"/>
            <a:chExt cx="3085074" cy="7686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961851-B093-5EC1-92CF-0CFCEDED84C4}"/>
                </a:ext>
              </a:extLst>
            </p:cNvPr>
            <p:cNvSpPr/>
            <p:nvPr/>
          </p:nvSpPr>
          <p:spPr>
            <a:xfrm>
              <a:off x="375178" y="2392489"/>
              <a:ext cx="514179" cy="514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8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DF51C3-D978-FCC9-C0EF-6353EEBC67C8}"/>
                </a:ext>
              </a:extLst>
            </p:cNvPr>
            <p:cNvSpPr/>
            <p:nvPr/>
          </p:nvSpPr>
          <p:spPr>
            <a:xfrm>
              <a:off x="889357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D14310-AFDF-4141-CC35-87B6519925F0}"/>
                </a:ext>
              </a:extLst>
            </p:cNvPr>
            <p:cNvSpPr/>
            <p:nvPr/>
          </p:nvSpPr>
          <p:spPr>
            <a:xfrm>
              <a:off x="1403536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48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4173B3-F679-82FB-1E5E-8B86559E24D4}"/>
                </a:ext>
              </a:extLst>
            </p:cNvPr>
            <p:cNvSpPr/>
            <p:nvPr/>
          </p:nvSpPr>
          <p:spPr>
            <a:xfrm>
              <a:off x="1917715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73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DE3CCA-754D-6649-6BFE-BAEC0353C92A}"/>
                </a:ext>
              </a:extLst>
            </p:cNvPr>
            <p:cNvSpPr/>
            <p:nvPr/>
          </p:nvSpPr>
          <p:spPr>
            <a:xfrm>
              <a:off x="2431894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3C7036-C214-A675-DAB6-BD57978F197A}"/>
                </a:ext>
              </a:extLst>
            </p:cNvPr>
            <p:cNvSpPr/>
            <p:nvPr/>
          </p:nvSpPr>
          <p:spPr>
            <a:xfrm>
              <a:off x="2946073" y="2392489"/>
              <a:ext cx="514179" cy="514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11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FADFDB-AE36-C7C7-B78C-4C42A03DFC7F}"/>
                </a:ext>
              </a:extLst>
            </p:cNvPr>
            <p:cNvSpPr txBox="1"/>
            <p:nvPr/>
          </p:nvSpPr>
          <p:spPr>
            <a:xfrm>
              <a:off x="1069082" y="2138038"/>
              <a:ext cx="1697288" cy="16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번째 요소인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8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 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73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인지 비교한다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06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28506B-DCDE-6E96-C686-46209E44F3B1}"/>
              </a:ext>
            </a:extLst>
          </p:cNvPr>
          <p:cNvGrpSpPr/>
          <p:nvPr/>
        </p:nvGrpSpPr>
        <p:grpSpPr>
          <a:xfrm>
            <a:off x="1317245" y="2435738"/>
            <a:ext cx="9557511" cy="2381204"/>
            <a:chOff x="1317245" y="2435738"/>
            <a:chExt cx="9557511" cy="23812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057E111-977E-94D4-FD1E-08C64F9BB47F}"/>
                </a:ext>
              </a:extLst>
            </p:cNvPr>
            <p:cNvGrpSpPr/>
            <p:nvPr/>
          </p:nvGrpSpPr>
          <p:grpSpPr>
            <a:xfrm>
              <a:off x="2657461" y="2435738"/>
              <a:ext cx="8217295" cy="2381204"/>
              <a:chOff x="807787" y="2138038"/>
              <a:chExt cx="2652465" cy="76863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9DF51C3-D978-FCC9-C0EF-6353EEBC67C8}"/>
                  </a:ext>
                </a:extLst>
              </p:cNvPr>
              <p:cNvSpPr/>
              <p:nvPr/>
            </p:nvSpPr>
            <p:spPr>
              <a:xfrm>
                <a:off x="889357" y="2392489"/>
                <a:ext cx="514179" cy="51417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bg1"/>
                    </a:solidFill>
                  </a:rPr>
                  <a:t>31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CD14310-AFDF-4141-CC35-87B6519925F0}"/>
                  </a:ext>
                </a:extLst>
              </p:cNvPr>
              <p:cNvSpPr/>
              <p:nvPr/>
            </p:nvSpPr>
            <p:spPr>
              <a:xfrm>
                <a:off x="1403536" y="2392489"/>
                <a:ext cx="514179" cy="514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48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44173B3-F679-82FB-1E5E-8B86559E24D4}"/>
                  </a:ext>
                </a:extLst>
              </p:cNvPr>
              <p:cNvSpPr/>
              <p:nvPr/>
            </p:nvSpPr>
            <p:spPr>
              <a:xfrm>
                <a:off x="1917715" y="2392489"/>
                <a:ext cx="514179" cy="514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73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DE3CCA-754D-6649-6BFE-BAEC0353C92A}"/>
                  </a:ext>
                </a:extLst>
              </p:cNvPr>
              <p:cNvSpPr/>
              <p:nvPr/>
            </p:nvSpPr>
            <p:spPr>
              <a:xfrm>
                <a:off x="2431894" y="2392489"/>
                <a:ext cx="514179" cy="514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3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53C7036-C214-A675-DAB6-BD57978F197A}"/>
                  </a:ext>
                </a:extLst>
              </p:cNvPr>
              <p:cNvSpPr/>
              <p:nvPr/>
            </p:nvSpPr>
            <p:spPr>
              <a:xfrm>
                <a:off x="2946073" y="2392489"/>
                <a:ext cx="514179" cy="5141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11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ADFDB-AE36-C7C7-B78C-4C42A03DFC7F}"/>
                  </a:ext>
                </a:extLst>
              </p:cNvPr>
              <p:cNvSpPr txBox="1"/>
              <p:nvPr/>
            </p:nvSpPr>
            <p:spPr>
              <a:xfrm>
                <a:off x="807787" y="2138038"/>
                <a:ext cx="2219896" cy="168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73</a:t>
                </a:r>
                <a:r>
                  <a:rPr lang="ko-KR" altLang="en-US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 아니므로</a:t>
                </a:r>
                <a:r>
                  <a:rPr lang="en-US" altLang="ko-KR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다음 요소</a:t>
                </a:r>
                <a:r>
                  <a:rPr lang="en-US" altLang="ko-KR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(31)</a:t>
                </a:r>
                <a:r>
                  <a:rPr lang="ko-KR" altLang="en-US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와 </a:t>
                </a:r>
                <a:r>
                  <a:rPr lang="en-US" altLang="ko-KR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73</a:t>
                </a:r>
                <a:r>
                  <a:rPr lang="ko-KR" altLang="en-US" sz="2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비교한다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355990-A3EF-D0A0-DE08-2EE8D227EC69}"/>
                </a:ext>
              </a:extLst>
            </p:cNvPr>
            <p:cNvSpPr/>
            <p:nvPr/>
          </p:nvSpPr>
          <p:spPr>
            <a:xfrm>
              <a:off x="1317245" y="3224023"/>
              <a:ext cx="1592918" cy="15929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8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95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선형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C787E-8A17-F999-376F-D4AC024EDEBB}"/>
              </a:ext>
            </a:extLst>
          </p:cNvPr>
          <p:cNvSpPr txBox="1"/>
          <p:nvPr/>
        </p:nvSpPr>
        <p:spPr>
          <a:xfrm>
            <a:off x="287999" y="1128219"/>
            <a:ext cx="116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선형 탐색 알고리즘의 작동 과정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D0E46-745C-BC9B-EC4A-612F8FC965B0}"/>
              </a:ext>
            </a:extLst>
          </p:cNvPr>
          <p:cNvGrpSpPr/>
          <p:nvPr/>
        </p:nvGrpSpPr>
        <p:grpSpPr>
          <a:xfrm>
            <a:off x="1317245" y="2435738"/>
            <a:ext cx="9557511" cy="2381204"/>
            <a:chOff x="1317245" y="2435738"/>
            <a:chExt cx="9557511" cy="238120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8506B-DCDE-6E96-C686-46209E44F3B1}"/>
                </a:ext>
              </a:extLst>
            </p:cNvPr>
            <p:cNvGrpSpPr/>
            <p:nvPr/>
          </p:nvGrpSpPr>
          <p:grpSpPr>
            <a:xfrm>
              <a:off x="1317245" y="2435738"/>
              <a:ext cx="9557511" cy="2381204"/>
              <a:chOff x="1317245" y="2435738"/>
              <a:chExt cx="9557511" cy="238120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057E111-977E-94D4-FD1E-08C64F9BB47F}"/>
                  </a:ext>
                </a:extLst>
              </p:cNvPr>
              <p:cNvGrpSpPr/>
              <p:nvPr/>
            </p:nvGrpSpPr>
            <p:grpSpPr>
              <a:xfrm>
                <a:off x="2625403" y="2435738"/>
                <a:ext cx="8249353" cy="2381204"/>
                <a:chOff x="797439" y="2138038"/>
                <a:chExt cx="2662813" cy="768630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7CD14310-AFDF-4141-CC35-87B6519925F0}"/>
                    </a:ext>
                  </a:extLst>
                </p:cNvPr>
                <p:cNvSpPr/>
                <p:nvPr/>
              </p:nvSpPr>
              <p:spPr>
                <a:xfrm>
                  <a:off x="1403536" y="2392489"/>
                  <a:ext cx="514179" cy="514179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>
                      <a:solidFill>
                        <a:schemeClr val="bg1"/>
                      </a:solidFill>
                    </a:rPr>
                    <a:t>48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944173B3-F679-82FB-1E5E-8B86559E24D4}"/>
                    </a:ext>
                  </a:extLst>
                </p:cNvPr>
                <p:cNvSpPr/>
                <p:nvPr/>
              </p:nvSpPr>
              <p:spPr>
                <a:xfrm>
                  <a:off x="1917715" y="2392489"/>
                  <a:ext cx="514179" cy="514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>
                      <a:solidFill>
                        <a:schemeClr val="tx1"/>
                      </a:solidFill>
                    </a:rPr>
                    <a:t>73</a:t>
                  </a:r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8DE3CCA-754D-6649-6BFE-BAEC0353C92A}"/>
                    </a:ext>
                  </a:extLst>
                </p:cNvPr>
                <p:cNvSpPr/>
                <p:nvPr/>
              </p:nvSpPr>
              <p:spPr>
                <a:xfrm>
                  <a:off x="2431894" y="2392489"/>
                  <a:ext cx="514179" cy="514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53C7036-C214-A675-DAB6-BD57978F197A}"/>
                    </a:ext>
                  </a:extLst>
                </p:cNvPr>
                <p:cNvSpPr/>
                <p:nvPr/>
              </p:nvSpPr>
              <p:spPr>
                <a:xfrm>
                  <a:off x="2946073" y="2392489"/>
                  <a:ext cx="514179" cy="514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>
                      <a:solidFill>
                        <a:schemeClr val="tx1"/>
                      </a:solidFill>
                    </a:rPr>
                    <a:t>11</a:t>
                  </a:r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FADFDB-AE36-C7C7-B78C-4C42A03DFC7F}"/>
                    </a:ext>
                  </a:extLst>
                </p:cNvPr>
                <p:cNvSpPr txBox="1"/>
                <p:nvPr/>
              </p:nvSpPr>
              <p:spPr>
                <a:xfrm>
                  <a:off x="797439" y="2138038"/>
                  <a:ext cx="2240594" cy="1688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73</a:t>
                  </a:r>
                  <a:r>
                    <a:rPr lang="ko-KR" altLang="en-US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이 아니므로</a:t>
                  </a:r>
                  <a:r>
                    <a:rPr lang="en-US" altLang="ko-KR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, </a:t>
                  </a:r>
                  <a:r>
                    <a:rPr lang="ko-KR" altLang="en-US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다음 요소</a:t>
                  </a:r>
                  <a:r>
                    <a:rPr lang="en-US" altLang="ko-KR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(48)</a:t>
                  </a:r>
                  <a:r>
                    <a:rPr lang="ko-KR" altLang="en-US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와 </a:t>
                  </a:r>
                  <a:r>
                    <a:rPr lang="en-US" altLang="ko-KR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73</a:t>
                  </a:r>
                  <a:r>
                    <a:rPr lang="ko-KR" altLang="en-US" sz="28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을 비교한다</a:t>
                  </a: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A355990-A3EF-D0A0-DE08-2EE8D227EC69}"/>
                  </a:ext>
                </a:extLst>
              </p:cNvPr>
              <p:cNvSpPr/>
              <p:nvPr/>
            </p:nvSpPr>
            <p:spPr>
              <a:xfrm>
                <a:off x="1317245" y="3224023"/>
                <a:ext cx="1592918" cy="1592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</a:rPr>
                  <a:t>8</a:t>
                </a:r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34034FC-3709-4AF4-BC0C-13AC412025BB}"/>
                </a:ext>
              </a:extLst>
            </p:cNvPr>
            <p:cNvSpPr/>
            <p:nvPr/>
          </p:nvSpPr>
          <p:spPr>
            <a:xfrm>
              <a:off x="2910163" y="3224023"/>
              <a:ext cx="1592918" cy="15929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</a:rPr>
                <a:t>31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46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7841</TotalTime>
  <Words>740</Words>
  <Application>Microsoft Office PowerPoint</Application>
  <PresentationFormat>와이드스크린</PresentationFormat>
  <Paragraphs>235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Pretendard Medium</vt:lpstr>
      <vt:lpstr>Calibri</vt:lpstr>
      <vt:lpstr>Arial</vt:lpstr>
      <vt:lpstr>Pretendard Black</vt:lpstr>
      <vt:lpstr>Pretendard</vt:lpstr>
      <vt:lpstr>맑은 고딕</vt:lpstr>
      <vt:lpstr>Calibri Light</vt:lpstr>
      <vt:lpstr>Office 테마</vt:lpstr>
      <vt:lpstr>탐색 알고리즘의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55</cp:revision>
  <dcterms:created xsi:type="dcterms:W3CDTF">2023-07-12T08:16:29Z</dcterms:created>
  <dcterms:modified xsi:type="dcterms:W3CDTF">2023-09-02T11:31:02Z</dcterms:modified>
</cp:coreProperties>
</file>